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75" r:id="rId4"/>
    <p:sldId id="267" r:id="rId5"/>
    <p:sldId id="270" r:id="rId6"/>
    <p:sldId id="276" r:id="rId7"/>
    <p:sldId id="272" r:id="rId8"/>
    <p:sldId id="273" r:id="rId9"/>
    <p:sldId id="262" r:id="rId10"/>
    <p:sldId id="271" r:id="rId11"/>
    <p:sldId id="264" r:id="rId12"/>
    <p:sldId id="268" r:id="rId13"/>
    <p:sldId id="274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0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512D-A338-4E57-8F53-AA4A6A37A1F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55EB3-417F-4416-9984-E354A834C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7EC2-2203-4D13-BA7E-8B9C67E9FEBF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266F9-A77A-4553-93FD-A8A06495F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2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2533" y="2759606"/>
            <a:ext cx="8398933" cy="101229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B53437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3600" dirty="0" smtClean="0">
                <a:solidFill>
                  <a:srgbClr val="B53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ПРЕЗЕНТАЦИИ</a:t>
            </a:r>
            <a:endParaRPr lang="en-US" sz="3600" dirty="0">
              <a:solidFill>
                <a:srgbClr val="B53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3" descr="C:\Users\Mike\Desktop\PROJECTS\РТЭ (Зам по науке, кафедра, Янкевич)\Дизайн кафедры РТЭ #Лужбинина (май 2015)\logo_vector_ciril34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75" y="83701"/>
            <a:ext cx="809625" cy="80139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7259658"/>
              </p:ext>
            </p:extLst>
          </p:nvPr>
        </p:nvGraphicFramePr>
        <p:xfrm>
          <a:off x="955675" y="83701"/>
          <a:ext cx="7180619" cy="75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0619"/>
              </a:tblGrid>
              <a:tr h="751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B5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С-Петербургский</a:t>
                      </a:r>
                      <a:r>
                        <a:rPr lang="ru-RU" sz="1700" b="1" baseline="0" dirty="0" smtClean="0">
                          <a:solidFill>
                            <a:srgbClr val="B5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электротехнический университет </a:t>
                      </a:r>
                      <a:r>
                        <a:rPr lang="ru-RU" sz="1700" b="1" dirty="0" smtClean="0">
                          <a:solidFill>
                            <a:srgbClr val="B5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«ЛЭТИ»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B5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Кафедра радиотехнической электроники  </a:t>
                      </a:r>
                      <a:endParaRPr lang="en-US" sz="1700" b="1" dirty="0" smtClean="0">
                        <a:solidFill>
                          <a:srgbClr val="B534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28575" cap="flat" cmpd="sng" algn="ctr">
                      <a:solidFill>
                        <a:srgbClr val="B53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" y="54669"/>
            <a:ext cx="830424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0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8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841"/>
            <a:ext cx="9144000" cy="527502"/>
          </a:xfrm>
          <a:solidFill>
            <a:srgbClr val="B53437"/>
          </a:solidFill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32" y="1262742"/>
            <a:ext cx="8670150" cy="478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892144" cy="365125"/>
          </a:xfrm>
        </p:spPr>
        <p:txBody>
          <a:bodyPr/>
          <a:lstStyle>
            <a:lvl1pPr algn="l">
              <a:defRPr sz="1400" b="1">
                <a:solidFill>
                  <a:srgbClr val="B534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10" name="Номер слайда 4"/>
          <p:cNvSpPr txBox="1">
            <a:spLocks/>
          </p:cNvSpPr>
          <p:nvPr userDrawn="1"/>
        </p:nvSpPr>
        <p:spPr>
          <a:xfrm>
            <a:off x="8293100" y="6337716"/>
            <a:ext cx="74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529DD8-ADDE-4D86-A82E-571F376FAC75}" type="slidenum">
              <a:rPr lang="en-US" sz="1400" b="1" smtClean="0">
                <a:solidFill>
                  <a:srgbClr val="B534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sz="1400" b="1" dirty="0">
              <a:solidFill>
                <a:srgbClr val="B534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Mike\Desktop\PROJECTS\РТЭ (Зам по науке, кафедра, Янкевич)\Дизайн кафедры РТЭ #Лужбинина (май 2015)\logo_vector_ciril34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2" y="6108700"/>
            <a:ext cx="713007" cy="705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3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Кафедра «Радиотехнической электроники», СПб ГЭТУ «ЛЭТИ»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9DD8-ADDE-4D86-A82E-571F376FA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8100" y="4466697"/>
            <a:ext cx="63119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Иванов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Корляков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В.Б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Янкевич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406" y="1402528"/>
            <a:ext cx="8053765" cy="256358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 В ОБЛАСТИ ПРОЕКТИРОВАНИЯ И РАЗРАБОТКИ СВЧ ЭЛЕКТРОННОЙ КОМПОНЕНТНОЙ БАЗЫ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128" y="5730435"/>
            <a:ext cx="8539843" cy="88899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МРГ по вопросам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и производства ЭКБ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секции по подготовке кадров в области разработки и производства ЭКБ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МИЭТ, Москва, 21.11.2017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Магистерская 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1054101"/>
            <a:ext cx="8030634" cy="115025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Компьютерное моделирование приборов и устройств микроволновой и оптической электроники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59" y="2529115"/>
            <a:ext cx="4242815" cy="221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2"/>
          <a:stretch/>
        </p:blipFill>
        <p:spPr>
          <a:xfrm>
            <a:off x="1230771" y="2325256"/>
            <a:ext cx="2820233" cy="383099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223359" y="5021075"/>
            <a:ext cx="4242815" cy="115025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ОП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А.Д. Григорьев</a:t>
            </a:r>
          </a:p>
        </p:txBody>
      </p:sp>
    </p:spTree>
    <p:extLst>
      <p:ext uri="{BB962C8B-B14F-4D97-AF65-F5344CB8AC3E}">
        <p14:creationId xmlns:p14="http://schemas.microsoft.com/office/powerpoint/2010/main" val="40178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Связи с работодателями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62725" y="2160814"/>
            <a:ext cx="2124076" cy="3798660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66" y="1063172"/>
            <a:ext cx="8030634" cy="611413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рактика на профильных предприятиях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9466" y="2160814"/>
            <a:ext cx="5868459" cy="3798660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ЗАО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«Светлана-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Электронприбор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85725">
              <a:buAutoNum type="arabicPeriod"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ОАО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РНИИ «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Электронстандарт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85725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3. НИИ ЭФА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5725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ФТИ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РАН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85725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ОАО НПП «Радар ММС»</a:t>
            </a:r>
          </a:p>
          <a:p>
            <a:pPr marL="85725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6. ВНИИРА</a:t>
            </a:r>
          </a:p>
          <a:p>
            <a:pPr marL="85725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7. ОАО «Равенство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  <a:p>
            <a:pPr marL="85725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8. ООО «СВЧ радиосистемы»</a:t>
            </a:r>
          </a:p>
          <a:p>
            <a:pPr marL="85725"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9. ООО «Резонанс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4" y="2455263"/>
            <a:ext cx="2041557" cy="612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27" y="3362179"/>
            <a:ext cx="2094564" cy="62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10" y="4281228"/>
            <a:ext cx="2051481" cy="624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4" y="5139280"/>
            <a:ext cx="2077007" cy="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работа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2008413"/>
            <a:ext cx="8030634" cy="4138889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НИР «Расчет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моделирование узлов широкополосного низковольтного усилительного клистрона с сеточным управлением 8-мм диапазона длин волн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Светлана-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Электронприбор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РНФ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«Автоэмиссионные электронно-оптические системы приборов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миллиметрового диапазона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», №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15-19-30022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66" y="1063172"/>
            <a:ext cx="8030634" cy="611413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Тематика НИР и грантов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7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Вызовы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2008413"/>
            <a:ext cx="8030634" cy="4138889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Производством СВЧ ЭКБ занимается всего несколько предприятий в стране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Финансирование НИР по СВЧ ЭКБ практически отсутствует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Финансирование обновления лабораторной базы вузов отсутствует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Студенты выбирают более «простые» специальности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66" y="1063172"/>
            <a:ext cx="8030634" cy="611413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Общий тренд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негативный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8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2008414"/>
            <a:ext cx="8030634" cy="3397704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Обеспечить финансирование НИР по СВЧ ЭКБ через ФЦП Минобрнауки,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Минпромторг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Обеспечить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финансирование обновления лабораторной базы вузов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через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Минобрнауки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Современное лабораторное оборудование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привлечет студентов в профессию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66" y="1063172"/>
            <a:ext cx="8030634" cy="611413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Изменить тренд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позитивный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4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6683" y="1028700"/>
            <a:ext cx="8030634" cy="5176157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5875">
              <a:lnSpc>
                <a:spcPct val="120000"/>
              </a:lnSpc>
              <a:spcAft>
                <a:spcPts val="600"/>
              </a:spcAft>
            </a:pPr>
            <a:endParaRPr lang="ru-RU" sz="26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6009" y="2554949"/>
            <a:ext cx="53719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/>
            </a:sp3d>
          </a:bodyPr>
          <a:lstStyle/>
          <a:p>
            <a:pPr algn="ctr"/>
            <a:r>
              <a:rPr lang="ru-RU" sz="6600" b="1" cap="none" spc="50" dirty="0" smtClean="0">
                <a:ln w="0"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 за</a:t>
            </a:r>
            <a:br>
              <a:rPr lang="ru-RU" sz="6600" b="1" cap="none" spc="50" dirty="0" smtClean="0">
                <a:ln w="0"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6600" b="1" cap="none" spc="50" dirty="0" smtClean="0">
                <a:ln w="0"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внимание</a:t>
            </a:r>
            <a:endParaRPr lang="ru-RU" sz="6600" b="1" cap="none" spc="50" dirty="0">
              <a:ln w="0"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2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подготовки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979674"/>
            <a:ext cx="8030634" cy="647108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«Электроника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наноэлектроника»,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11.03.04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800" y="1877112"/>
            <a:ext cx="8013700" cy="4225975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ctr">
              <a:lnSpc>
                <a:spcPct val="120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B534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радиотехнической электроники </a:t>
            </a:r>
          </a:p>
          <a:p>
            <a:pPr marL="342900" indent="-342900" algn="ctr">
              <a:lnSpc>
                <a:spcPct val="120000"/>
              </a:lnSpc>
              <a:spcAft>
                <a:spcPts val="600"/>
              </a:spcAft>
            </a:pPr>
            <a:endParaRPr lang="ru-RU" sz="2400" dirty="0" smtClean="0">
              <a:solidFill>
                <a:srgbClr val="B534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Aft>
                <a:spcPts val="600"/>
              </a:spcAft>
            </a:pPr>
            <a:endParaRPr lang="ru-RU" sz="2400" dirty="0" smtClean="0">
              <a:solidFill>
                <a:srgbClr val="B534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Aft>
                <a:spcPts val="600"/>
              </a:spcAft>
            </a:pPr>
            <a:endParaRPr lang="ru-RU" sz="2400" dirty="0" smtClean="0">
              <a:solidFill>
                <a:srgbClr val="B534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20000"/>
              </a:lnSpc>
              <a:spcBef>
                <a:spcPts val="3000"/>
              </a:spcBef>
            </a:pPr>
            <a:r>
              <a:rPr lang="ru-RU" sz="2200" dirty="0" smtClean="0">
                <a:solidFill>
                  <a:srgbClr val="B534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реализует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Бакалаврскую образовательную программу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Микроволновая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электроника»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Магистерскую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образовательную программу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Микроволновая и телекоммуникационная электроника»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marL="342900" indent="-342900" algn="just">
              <a:lnSpc>
                <a:spcPct val="120000"/>
              </a:lnSpc>
            </a:pPr>
            <a:endParaRPr lang="en-US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77" y="2401458"/>
            <a:ext cx="5817647" cy="188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98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Бакалаврская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1054101"/>
            <a:ext cx="8030634" cy="115025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«Микроволновая электроника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вакуумные и твердотельные приборы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866" y="2400300"/>
            <a:ext cx="8013700" cy="3608613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lnSpc>
                <a:spcPct val="120000"/>
              </a:lnSpc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ahoma" pitchFamily="34" charset="0"/>
              </a:rPr>
              <a:t>Профильные дисциплины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Вакуумная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плазменная электроника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Твердотельная электроника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Электродинамика микроволн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Микроволновая электроника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Радиотехнические цепи и сигналы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проектирования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ЭКБ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средства моделирования СВЧ ЭКБ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Бакалаврская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1054101"/>
            <a:ext cx="8030634" cy="561757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Аккредитована АОИР РФ в 2014 г.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866" y="1803748"/>
            <a:ext cx="8013700" cy="4205165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lnSpc>
                <a:spcPct val="120000"/>
              </a:lnSpc>
            </a:pP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9" y="1868518"/>
            <a:ext cx="2852937" cy="407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70" y="1873584"/>
            <a:ext cx="2894730" cy="41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Магистерская 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1054101"/>
            <a:ext cx="8030634" cy="115025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«Микроволновая и телекоммуникационная электроника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866" y="2400300"/>
            <a:ext cx="8013700" cy="3608613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lnSpc>
                <a:spcPct val="120000"/>
              </a:lnSpc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ahoma" pitchFamily="34" charset="0"/>
              </a:rPr>
              <a:t>Профильные дисциплины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Электродинамика микроволновых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телекоммуникаций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Микроволновая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Микроволновая твердотельная электроника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Микроволновые устройства телекоммуникаций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Компьютерное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приборов и устройств микроволновой и оптической электроники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37" y="2529115"/>
            <a:ext cx="3032937" cy="158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28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Магистерская 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119" y="907597"/>
            <a:ext cx="8030634" cy="570474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Аккредитована АОИР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в 2014 г.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866" y="1828800"/>
            <a:ext cx="8013700" cy="4180113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7" y="1947797"/>
            <a:ext cx="2779193" cy="3942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33" y="1947798"/>
            <a:ext cx="2823027" cy="39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Магистерская 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1054101"/>
            <a:ext cx="8030634" cy="59394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Учебники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866" y="1972805"/>
            <a:ext cx="8013700" cy="4036109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30000"/>
              </a:lnSpc>
            </a:pPr>
            <a:endParaRPr lang="ru-RU" sz="2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pic>
        <p:nvPicPr>
          <p:cNvPr id="7" name="Рисунок 11" descr="http://www.eltech.ru/assets/images/Facility-FEL/Kafedra%20RTE/10v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980" y="2210710"/>
            <a:ext cx="2373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91075" y="5490565"/>
            <a:ext cx="26289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 descr="http://www.eltech.ru/assets/images/Facility-FEL/Kafedra%20RTE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9695" y="2210710"/>
            <a:ext cx="230028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86" y="2187508"/>
            <a:ext cx="2333478" cy="3357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153" y="5647531"/>
            <a:ext cx="17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645" y="5626139"/>
            <a:ext cx="17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2137" y="5592510"/>
            <a:ext cx="17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6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Магистерская ОП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866" y="1054101"/>
            <a:ext cx="8030634" cy="593946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Монографии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866" y="1972805"/>
            <a:ext cx="8013700" cy="4036109"/>
          </a:xfrm>
          <a:prstGeom prst="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30000"/>
              </a:lnSpc>
            </a:pPr>
            <a:endParaRPr lang="ru-RU" sz="2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91075" y="5490565"/>
            <a:ext cx="26289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153" y="5647531"/>
            <a:ext cx="17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645" y="5626139"/>
            <a:ext cx="17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4382" y="5619831"/>
            <a:ext cx="17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0" y="2138548"/>
            <a:ext cx="2447016" cy="3501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62" y="2114083"/>
            <a:ext cx="2325340" cy="3533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96" y="2138548"/>
            <a:ext cx="2284792" cy="34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Учебные лаборатории</a:t>
            </a:r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2373" y="6351360"/>
            <a:ext cx="7306127" cy="365125"/>
          </a:xfrm>
        </p:spPr>
        <p:txBody>
          <a:bodyPr/>
          <a:lstStyle/>
          <a:p>
            <a:pPr algn="ctr"/>
            <a:r>
              <a:rPr lang="ru-RU" dirty="0" smtClean="0"/>
              <a:t>Кафедра «Радиотехнической электроники», СПб ГЭТУ «ЛЭТИ»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66" y="1063172"/>
            <a:ext cx="8030634" cy="611413"/>
          </a:xfrm>
          <a:prstGeom prst="roundRect">
            <a:avLst/>
          </a:prstGeom>
          <a:solidFill>
            <a:schemeClr val="bg1"/>
          </a:solidFill>
          <a:ln>
            <a:solidFill>
              <a:srgbClr val="B5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Микроволновая электроника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8"/>
          <a:stretch/>
        </p:blipFill>
        <p:spPr bwMode="auto">
          <a:xfrm>
            <a:off x="298451" y="1856541"/>
            <a:ext cx="3125233" cy="19499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" y="3870251"/>
            <a:ext cx="3030674" cy="2273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0"/>
          <a:stretch/>
        </p:blipFill>
        <p:spPr>
          <a:xfrm>
            <a:off x="5069863" y="4030150"/>
            <a:ext cx="3791757" cy="211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00" y="1856541"/>
            <a:ext cx="3159298" cy="2107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02" y="2636875"/>
            <a:ext cx="2709947" cy="2021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Constanti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B53437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042A8619-1CFA-41C7-A08C-4BFFE0037221}" vid="{FFAC0572-1ABE-4248-AE3E-B0C4091297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432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Constantia</vt:lpstr>
      <vt:lpstr>Tahoma</vt:lpstr>
      <vt:lpstr>Times New Roman</vt:lpstr>
      <vt:lpstr>Тема1</vt:lpstr>
      <vt:lpstr>Презентация PowerPoint</vt:lpstr>
      <vt:lpstr>Направление подготовки</vt:lpstr>
      <vt:lpstr>Бакалаврская ОП</vt:lpstr>
      <vt:lpstr>Бакалаврская ОП</vt:lpstr>
      <vt:lpstr>Магистерская ОП</vt:lpstr>
      <vt:lpstr>Магистерская ОП</vt:lpstr>
      <vt:lpstr>Магистерская ОП</vt:lpstr>
      <vt:lpstr>Магистерская ОП</vt:lpstr>
      <vt:lpstr>Учебные лаборатории</vt:lpstr>
      <vt:lpstr>Магистерская ОП</vt:lpstr>
      <vt:lpstr>Связи с работодателями</vt:lpstr>
      <vt:lpstr>Научная работа</vt:lpstr>
      <vt:lpstr>Вызовы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TUNABLE METAMATERIAL STRUCTURES  FOR CONTROLLING  THZ RADIATION</dc:title>
  <dc:creator>Tatiana Luzhbinina</dc:creator>
  <cp:lastModifiedBy>Alexey</cp:lastModifiedBy>
  <cp:revision>67</cp:revision>
  <dcterms:created xsi:type="dcterms:W3CDTF">2015-05-24T08:39:39Z</dcterms:created>
  <dcterms:modified xsi:type="dcterms:W3CDTF">2017-11-20T19:07:15Z</dcterms:modified>
</cp:coreProperties>
</file>